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58" r:id="rId6"/>
    <p:sldId id="267" r:id="rId7"/>
    <p:sldId id="260" r:id="rId8"/>
    <p:sldId id="275" r:id="rId9"/>
    <p:sldId id="261" r:id="rId10"/>
    <p:sldId id="263" r:id="rId11"/>
    <p:sldId id="264" r:id="rId12"/>
    <p:sldId id="265" r:id="rId13"/>
    <p:sldId id="266" r:id="rId14"/>
    <p:sldId id="268" r:id="rId15"/>
    <p:sldId id="270" r:id="rId16"/>
    <p:sldId id="271" r:id="rId17"/>
    <p:sldId id="274" r:id="rId18"/>
    <p:sldId id="269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076A4-6DB1-7146-B5E6-426ED24575C9}" v="1" dt="2024-10-22T00:29:58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5"/>
    <p:restoredTop sz="94744"/>
  </p:normalViewPr>
  <p:slideViewPr>
    <p:cSldViewPr snapToGrid="0">
      <p:cViewPr varScale="1">
        <p:scale>
          <a:sx n="76" d="100"/>
          <a:sy n="76" d="100"/>
        </p:scale>
        <p:origin x="1576" y="1120"/>
      </p:cViewPr>
      <p:guideLst/>
    </p:cSldViewPr>
  </p:slideViewPr>
  <p:outlineViewPr>
    <p:cViewPr>
      <p:scale>
        <a:sx n="33" d="100"/>
        <a:sy n="33" d="100"/>
      </p:scale>
      <p:origin x="0" y="-31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4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nd Aalberg" userId="e0152c74-65b9-4f26-a6b2-5e1afe67bd14" providerId="ADAL" clId="{070076A4-6DB1-7146-B5E6-426ED24575C9}"/>
    <pc:docChg chg="undo custSel addSld modSld sldOrd">
      <pc:chgData name="Trond Aalberg" userId="e0152c74-65b9-4f26-a6b2-5e1afe67bd14" providerId="ADAL" clId="{070076A4-6DB1-7146-B5E6-426ED24575C9}" dt="2024-10-22T12:08:19.205" v="5091" actId="20577"/>
      <pc:docMkLst>
        <pc:docMk/>
      </pc:docMkLst>
      <pc:sldChg chg="modSp mod">
        <pc:chgData name="Trond Aalberg" userId="e0152c74-65b9-4f26-a6b2-5e1afe67bd14" providerId="ADAL" clId="{070076A4-6DB1-7146-B5E6-426ED24575C9}" dt="2024-10-22T00:59:29.928" v="4501" actId="404"/>
        <pc:sldMkLst>
          <pc:docMk/>
          <pc:sldMk cId="172452856" sldId="256"/>
        </pc:sldMkLst>
        <pc:spChg chg="mod">
          <ac:chgData name="Trond Aalberg" userId="e0152c74-65b9-4f26-a6b2-5e1afe67bd14" providerId="ADAL" clId="{070076A4-6DB1-7146-B5E6-426ED24575C9}" dt="2024-10-22T00:59:29.928" v="4501" actId="404"/>
          <ac:spMkLst>
            <pc:docMk/>
            <pc:sldMk cId="172452856" sldId="256"/>
            <ac:spMk id="2" creationId="{57211D3D-0EED-5AB2-21C1-4F2D93BA78B2}"/>
          </ac:spMkLst>
        </pc:spChg>
        <pc:spChg chg="mod">
          <ac:chgData name="Trond Aalberg" userId="e0152c74-65b9-4f26-a6b2-5e1afe67bd14" providerId="ADAL" clId="{070076A4-6DB1-7146-B5E6-426ED24575C9}" dt="2024-10-22T00:59:25.689" v="4500" actId="403"/>
          <ac:spMkLst>
            <pc:docMk/>
            <pc:sldMk cId="172452856" sldId="256"/>
            <ac:spMk id="3" creationId="{ADA8E799-6724-D32E-48CA-EE6F60F178BB}"/>
          </ac:spMkLst>
        </pc:spChg>
      </pc:sldChg>
      <pc:sldChg chg="addSp modSp mod">
        <pc:chgData name="Trond Aalberg" userId="e0152c74-65b9-4f26-a6b2-5e1afe67bd14" providerId="ADAL" clId="{070076A4-6DB1-7146-B5E6-426ED24575C9}" dt="2024-10-22T01:00:05.870" v="4507" actId="1076"/>
        <pc:sldMkLst>
          <pc:docMk/>
          <pc:sldMk cId="1963372468" sldId="257"/>
        </pc:sldMkLst>
        <pc:spChg chg="add mod">
          <ac:chgData name="Trond Aalberg" userId="e0152c74-65b9-4f26-a6b2-5e1afe67bd14" providerId="ADAL" clId="{070076A4-6DB1-7146-B5E6-426ED24575C9}" dt="2024-10-22T01:00:05.870" v="4507" actId="1076"/>
          <ac:spMkLst>
            <pc:docMk/>
            <pc:sldMk cId="1963372468" sldId="257"/>
            <ac:spMk id="4" creationId="{BA5AB2BF-7651-6EF6-D56E-4798D2A7AE3D}"/>
          </ac:spMkLst>
        </pc:spChg>
        <pc:picChg chg="mod">
          <ac:chgData name="Trond Aalberg" userId="e0152c74-65b9-4f26-a6b2-5e1afe67bd14" providerId="ADAL" clId="{070076A4-6DB1-7146-B5E6-426ED24575C9}" dt="2024-10-22T01:00:03.006" v="4506" actId="13822"/>
          <ac:picMkLst>
            <pc:docMk/>
            <pc:sldMk cId="1963372468" sldId="257"/>
            <ac:picMk id="15" creationId="{610AEA21-696F-1371-5F2C-7FF93D799D30}"/>
          </ac:picMkLst>
        </pc:picChg>
      </pc:sldChg>
      <pc:sldChg chg="addSp delSp modSp mod">
        <pc:chgData name="Trond Aalberg" userId="e0152c74-65b9-4f26-a6b2-5e1afe67bd14" providerId="ADAL" clId="{070076A4-6DB1-7146-B5E6-426ED24575C9}" dt="2024-10-22T00:17:20.401" v="2508" actId="115"/>
        <pc:sldMkLst>
          <pc:docMk/>
          <pc:sldMk cId="1928300307" sldId="258"/>
        </pc:sldMkLst>
        <pc:spChg chg="mod">
          <ac:chgData name="Trond Aalberg" userId="e0152c74-65b9-4f26-a6b2-5e1afe67bd14" providerId="ADAL" clId="{070076A4-6DB1-7146-B5E6-426ED24575C9}" dt="2024-10-22T00:13:50.001" v="2120" actId="20577"/>
          <ac:spMkLst>
            <pc:docMk/>
            <pc:sldMk cId="1928300307" sldId="258"/>
            <ac:spMk id="2" creationId="{CD4C8DC5-5958-07A2-5552-FA475706A88A}"/>
          </ac:spMkLst>
        </pc:spChg>
        <pc:spChg chg="mod">
          <ac:chgData name="Trond Aalberg" userId="e0152c74-65b9-4f26-a6b2-5e1afe67bd14" providerId="ADAL" clId="{070076A4-6DB1-7146-B5E6-426ED24575C9}" dt="2024-10-22T00:17:20.401" v="2508" actId="115"/>
          <ac:spMkLst>
            <pc:docMk/>
            <pc:sldMk cId="1928300307" sldId="258"/>
            <ac:spMk id="3" creationId="{B0EB65D6-9CEB-2414-E0D9-39BF2B46D87E}"/>
          </ac:spMkLst>
        </pc:spChg>
        <pc:spChg chg="mod">
          <ac:chgData name="Trond Aalberg" userId="e0152c74-65b9-4f26-a6b2-5e1afe67bd14" providerId="ADAL" clId="{070076A4-6DB1-7146-B5E6-426ED24575C9}" dt="2024-10-22T00:16:00.731" v="2295" actId="1076"/>
          <ac:spMkLst>
            <pc:docMk/>
            <pc:sldMk cId="1928300307" sldId="258"/>
            <ac:spMk id="4" creationId="{81A835D8-EB10-439E-51DB-3377381EFDF7}"/>
          </ac:spMkLst>
        </pc:spChg>
        <pc:spChg chg="add del">
          <ac:chgData name="Trond Aalberg" userId="e0152c74-65b9-4f26-a6b2-5e1afe67bd14" providerId="ADAL" clId="{070076A4-6DB1-7146-B5E6-426ED24575C9}" dt="2024-10-21T18:44:04.556" v="319" actId="22"/>
          <ac:spMkLst>
            <pc:docMk/>
            <pc:sldMk cId="1928300307" sldId="258"/>
            <ac:spMk id="6" creationId="{595BC9D5-A5C8-F8FA-CEB5-F56C2EF8B5D5}"/>
          </ac:spMkLst>
        </pc:spChg>
      </pc:sldChg>
      <pc:sldChg chg="modSp mod">
        <pc:chgData name="Trond Aalberg" userId="e0152c74-65b9-4f26-a6b2-5e1afe67bd14" providerId="ADAL" clId="{070076A4-6DB1-7146-B5E6-426ED24575C9}" dt="2024-10-22T00:18:33.775" v="2557" actId="5793"/>
        <pc:sldMkLst>
          <pc:docMk/>
          <pc:sldMk cId="667917168" sldId="260"/>
        </pc:sldMkLst>
        <pc:spChg chg="mod">
          <ac:chgData name="Trond Aalberg" userId="e0152c74-65b9-4f26-a6b2-5e1afe67bd14" providerId="ADAL" clId="{070076A4-6DB1-7146-B5E6-426ED24575C9}" dt="2024-10-22T00:17:28.876" v="2509" actId="20577"/>
          <ac:spMkLst>
            <pc:docMk/>
            <pc:sldMk cId="667917168" sldId="260"/>
            <ac:spMk id="2" creationId="{8E44F5AC-D2F2-DAAB-AC5E-0D7EC3DFDF07}"/>
          </ac:spMkLst>
        </pc:spChg>
        <pc:spChg chg="mod">
          <ac:chgData name="Trond Aalberg" userId="e0152c74-65b9-4f26-a6b2-5e1afe67bd14" providerId="ADAL" clId="{070076A4-6DB1-7146-B5E6-426ED24575C9}" dt="2024-10-22T00:18:33.775" v="2557" actId="5793"/>
          <ac:spMkLst>
            <pc:docMk/>
            <pc:sldMk cId="667917168" sldId="260"/>
            <ac:spMk id="3" creationId="{9B17305D-01D6-7139-9D88-9791FA891C8D}"/>
          </ac:spMkLst>
        </pc:spChg>
      </pc:sldChg>
      <pc:sldChg chg="modSp mod">
        <pc:chgData name="Trond Aalberg" userId="e0152c74-65b9-4f26-a6b2-5e1afe67bd14" providerId="ADAL" clId="{070076A4-6DB1-7146-B5E6-426ED24575C9}" dt="2024-10-22T00:19:42.869" v="2622" actId="1076"/>
        <pc:sldMkLst>
          <pc:docMk/>
          <pc:sldMk cId="1718056153" sldId="261"/>
        </pc:sldMkLst>
        <pc:spChg chg="mod">
          <ac:chgData name="Trond Aalberg" userId="e0152c74-65b9-4f26-a6b2-5e1afe67bd14" providerId="ADAL" clId="{070076A4-6DB1-7146-B5E6-426ED24575C9}" dt="2024-10-22T00:19:28.675" v="2617" actId="27636"/>
          <ac:spMkLst>
            <pc:docMk/>
            <pc:sldMk cId="1718056153" sldId="261"/>
            <ac:spMk id="3" creationId="{B73848D6-D551-C4CA-B36A-2A672B310848}"/>
          </ac:spMkLst>
        </pc:spChg>
        <pc:picChg chg="mod">
          <ac:chgData name="Trond Aalberg" userId="e0152c74-65b9-4f26-a6b2-5e1afe67bd14" providerId="ADAL" clId="{070076A4-6DB1-7146-B5E6-426ED24575C9}" dt="2024-10-22T00:19:42.869" v="2622" actId="1076"/>
          <ac:picMkLst>
            <pc:docMk/>
            <pc:sldMk cId="1718056153" sldId="261"/>
            <ac:picMk id="8" creationId="{987EC097-C390-58FC-1F6A-148137E694F8}"/>
          </ac:picMkLst>
        </pc:picChg>
      </pc:sldChg>
      <pc:sldChg chg="modSp mod">
        <pc:chgData name="Trond Aalberg" userId="e0152c74-65b9-4f26-a6b2-5e1afe67bd14" providerId="ADAL" clId="{070076A4-6DB1-7146-B5E6-426ED24575C9}" dt="2024-10-22T00:24:13.588" v="2984" actId="20577"/>
        <pc:sldMkLst>
          <pc:docMk/>
          <pc:sldMk cId="3495621194" sldId="264"/>
        </pc:sldMkLst>
        <pc:spChg chg="mod">
          <ac:chgData name="Trond Aalberg" userId="e0152c74-65b9-4f26-a6b2-5e1afe67bd14" providerId="ADAL" clId="{070076A4-6DB1-7146-B5E6-426ED24575C9}" dt="2024-10-22T00:24:13.588" v="2984" actId="20577"/>
          <ac:spMkLst>
            <pc:docMk/>
            <pc:sldMk cId="3495621194" sldId="264"/>
            <ac:spMk id="3" creationId="{A32C3473-7DF6-D50C-115F-FDBBD16F7320}"/>
          </ac:spMkLst>
        </pc:spChg>
      </pc:sldChg>
      <pc:sldChg chg="modSp mod">
        <pc:chgData name="Trond Aalberg" userId="e0152c74-65b9-4f26-a6b2-5e1afe67bd14" providerId="ADAL" clId="{070076A4-6DB1-7146-B5E6-426ED24575C9}" dt="2024-10-22T00:29:32.449" v="3221" actId="20577"/>
        <pc:sldMkLst>
          <pc:docMk/>
          <pc:sldMk cId="1247387085" sldId="266"/>
        </pc:sldMkLst>
        <pc:spChg chg="mod">
          <ac:chgData name="Trond Aalberg" userId="e0152c74-65b9-4f26-a6b2-5e1afe67bd14" providerId="ADAL" clId="{070076A4-6DB1-7146-B5E6-426ED24575C9}" dt="2024-10-22T00:29:32.449" v="3221" actId="20577"/>
          <ac:spMkLst>
            <pc:docMk/>
            <pc:sldMk cId="1247387085" sldId="266"/>
            <ac:spMk id="3" creationId="{54F222E7-4455-473B-6B38-9D9E1E3A951E}"/>
          </ac:spMkLst>
        </pc:spChg>
      </pc:sldChg>
      <pc:sldChg chg="modSp mod ord">
        <pc:chgData name="Trond Aalberg" userId="e0152c74-65b9-4f26-a6b2-5e1afe67bd14" providerId="ADAL" clId="{070076A4-6DB1-7146-B5E6-426ED24575C9}" dt="2024-10-22T00:20:55.110" v="2641" actId="20577"/>
        <pc:sldMkLst>
          <pc:docMk/>
          <pc:sldMk cId="445893479" sldId="267"/>
        </pc:sldMkLst>
        <pc:spChg chg="mod">
          <ac:chgData name="Trond Aalberg" userId="e0152c74-65b9-4f26-a6b2-5e1afe67bd14" providerId="ADAL" clId="{070076A4-6DB1-7146-B5E6-426ED24575C9}" dt="2024-10-22T00:20:55.110" v="2641" actId="20577"/>
          <ac:spMkLst>
            <pc:docMk/>
            <pc:sldMk cId="445893479" sldId="267"/>
            <ac:spMk id="2" creationId="{22DB4617-FD7B-65C4-B771-700E61A147CA}"/>
          </ac:spMkLst>
        </pc:spChg>
        <pc:spChg chg="mod">
          <ac:chgData name="Trond Aalberg" userId="e0152c74-65b9-4f26-a6b2-5e1afe67bd14" providerId="ADAL" clId="{070076A4-6DB1-7146-B5E6-426ED24575C9}" dt="2024-10-22T00:20:32.317" v="2634" actId="20577"/>
          <ac:spMkLst>
            <pc:docMk/>
            <pc:sldMk cId="445893479" sldId="267"/>
            <ac:spMk id="3" creationId="{ED125731-8656-5959-0034-462FAEC3DF18}"/>
          </ac:spMkLst>
        </pc:spChg>
      </pc:sldChg>
      <pc:sldChg chg="addSp delSp modSp mod">
        <pc:chgData name="Trond Aalberg" userId="e0152c74-65b9-4f26-a6b2-5e1afe67bd14" providerId="ADAL" clId="{070076A4-6DB1-7146-B5E6-426ED24575C9}" dt="2024-10-22T00:33:30.869" v="3325" actId="207"/>
        <pc:sldMkLst>
          <pc:docMk/>
          <pc:sldMk cId="3051229352" sldId="268"/>
        </pc:sldMkLst>
        <pc:spChg chg="mod">
          <ac:chgData name="Trond Aalberg" userId="e0152c74-65b9-4f26-a6b2-5e1afe67bd14" providerId="ADAL" clId="{070076A4-6DB1-7146-B5E6-426ED24575C9}" dt="2024-10-13T12:31:15.788" v="32" actId="404"/>
          <ac:spMkLst>
            <pc:docMk/>
            <pc:sldMk cId="3051229352" sldId="268"/>
            <ac:spMk id="2" creationId="{1411FC86-67D2-8BA1-5E28-5A432BDA7907}"/>
          </ac:spMkLst>
        </pc:spChg>
        <pc:spChg chg="mod">
          <ac:chgData name="Trond Aalberg" userId="e0152c74-65b9-4f26-a6b2-5e1afe67bd14" providerId="ADAL" clId="{070076A4-6DB1-7146-B5E6-426ED24575C9}" dt="2024-10-22T00:33:30.869" v="3325" actId="207"/>
          <ac:spMkLst>
            <pc:docMk/>
            <pc:sldMk cId="3051229352" sldId="268"/>
            <ac:spMk id="3" creationId="{176746EC-5998-14A5-4330-0BC2C38267AC}"/>
          </ac:spMkLst>
        </pc:spChg>
        <pc:spChg chg="add del mod">
          <ac:chgData name="Trond Aalberg" userId="e0152c74-65b9-4f26-a6b2-5e1afe67bd14" providerId="ADAL" clId="{070076A4-6DB1-7146-B5E6-426ED24575C9}" dt="2024-10-22T00:31:09.479" v="3308" actId="478"/>
          <ac:spMkLst>
            <pc:docMk/>
            <pc:sldMk cId="3051229352" sldId="268"/>
            <ac:spMk id="4" creationId="{3F654D03-FE6F-7C63-F1C3-102A1ABAACD2}"/>
          </ac:spMkLst>
        </pc:spChg>
      </pc:sldChg>
      <pc:sldChg chg="modSp mod">
        <pc:chgData name="Trond Aalberg" userId="e0152c74-65b9-4f26-a6b2-5e1afe67bd14" providerId="ADAL" clId="{070076A4-6DB1-7146-B5E6-426ED24575C9}" dt="2024-10-22T00:43:34.279" v="4497" actId="20577"/>
        <pc:sldMkLst>
          <pc:docMk/>
          <pc:sldMk cId="214541262" sldId="269"/>
        </pc:sldMkLst>
        <pc:spChg chg="mod">
          <ac:chgData name="Trond Aalberg" userId="e0152c74-65b9-4f26-a6b2-5e1afe67bd14" providerId="ADAL" clId="{070076A4-6DB1-7146-B5E6-426ED24575C9}" dt="2024-10-22T00:43:34.279" v="4497" actId="20577"/>
          <ac:spMkLst>
            <pc:docMk/>
            <pc:sldMk cId="214541262" sldId="269"/>
            <ac:spMk id="2" creationId="{860569D4-4DD8-5DA3-ECEB-34F2B4561109}"/>
          </ac:spMkLst>
        </pc:spChg>
        <pc:spChg chg="mod">
          <ac:chgData name="Trond Aalberg" userId="e0152c74-65b9-4f26-a6b2-5e1afe67bd14" providerId="ADAL" clId="{070076A4-6DB1-7146-B5E6-426ED24575C9}" dt="2024-10-13T12:32:49.852" v="165" actId="20577"/>
          <ac:spMkLst>
            <pc:docMk/>
            <pc:sldMk cId="214541262" sldId="269"/>
            <ac:spMk id="3" creationId="{EE35115B-F929-8DC3-19C4-A68799470512}"/>
          </ac:spMkLst>
        </pc:spChg>
      </pc:sldChg>
      <pc:sldChg chg="modSp mod">
        <pc:chgData name="Trond Aalberg" userId="e0152c74-65b9-4f26-a6b2-5e1afe67bd14" providerId="ADAL" clId="{070076A4-6DB1-7146-B5E6-426ED24575C9}" dt="2024-10-13T12:30:46.819" v="3" actId="20577"/>
        <pc:sldMkLst>
          <pc:docMk/>
          <pc:sldMk cId="2110067808" sldId="270"/>
        </pc:sldMkLst>
        <pc:spChg chg="mod">
          <ac:chgData name="Trond Aalberg" userId="e0152c74-65b9-4f26-a6b2-5e1afe67bd14" providerId="ADAL" clId="{070076A4-6DB1-7146-B5E6-426ED24575C9}" dt="2024-10-13T12:30:46.819" v="3" actId="20577"/>
          <ac:spMkLst>
            <pc:docMk/>
            <pc:sldMk cId="2110067808" sldId="270"/>
            <ac:spMk id="2" creationId="{63049842-EC1B-489F-95AD-E035C2A8808A}"/>
          </ac:spMkLst>
        </pc:spChg>
      </pc:sldChg>
      <pc:sldChg chg="modSp new mod">
        <pc:chgData name="Trond Aalberg" userId="e0152c74-65b9-4f26-a6b2-5e1afe67bd14" providerId="ADAL" clId="{070076A4-6DB1-7146-B5E6-426ED24575C9}" dt="2024-10-22T00:07:43.910" v="1577" actId="20577"/>
        <pc:sldMkLst>
          <pc:docMk/>
          <pc:sldMk cId="3106621385" sldId="272"/>
        </pc:sldMkLst>
        <pc:spChg chg="mod">
          <ac:chgData name="Trond Aalberg" userId="e0152c74-65b9-4f26-a6b2-5e1afe67bd14" providerId="ADAL" clId="{070076A4-6DB1-7146-B5E6-426ED24575C9}" dt="2024-10-21T18:39:21.656" v="177" actId="20577"/>
          <ac:spMkLst>
            <pc:docMk/>
            <pc:sldMk cId="3106621385" sldId="272"/>
            <ac:spMk id="2" creationId="{182B9A04-A486-6922-C554-5B6B68A9556D}"/>
          </ac:spMkLst>
        </pc:spChg>
        <pc:spChg chg="mod">
          <ac:chgData name="Trond Aalberg" userId="e0152c74-65b9-4f26-a6b2-5e1afe67bd14" providerId="ADAL" clId="{070076A4-6DB1-7146-B5E6-426ED24575C9}" dt="2024-10-22T00:07:43.910" v="1577" actId="20577"/>
          <ac:spMkLst>
            <pc:docMk/>
            <pc:sldMk cId="3106621385" sldId="272"/>
            <ac:spMk id="3" creationId="{D1EE92F8-5D43-94B2-748A-30384187A339}"/>
          </ac:spMkLst>
        </pc:spChg>
      </pc:sldChg>
      <pc:sldChg chg="modSp new mod ord">
        <pc:chgData name="Trond Aalberg" userId="e0152c74-65b9-4f26-a6b2-5e1afe67bd14" providerId="ADAL" clId="{070076A4-6DB1-7146-B5E6-426ED24575C9}" dt="2024-10-22T12:08:19.205" v="5091" actId="20577"/>
        <pc:sldMkLst>
          <pc:docMk/>
          <pc:sldMk cId="157525719" sldId="273"/>
        </pc:sldMkLst>
        <pc:spChg chg="mod">
          <ac:chgData name="Trond Aalberg" userId="e0152c74-65b9-4f26-a6b2-5e1afe67bd14" providerId="ADAL" clId="{070076A4-6DB1-7146-B5E6-426ED24575C9}" dt="2024-10-22T00:08:28.292" v="1635" actId="20577"/>
          <ac:spMkLst>
            <pc:docMk/>
            <pc:sldMk cId="157525719" sldId="273"/>
            <ac:spMk id="2" creationId="{8310ADA3-36E2-63B8-4CFB-631F90BAF7C0}"/>
          </ac:spMkLst>
        </pc:spChg>
        <pc:spChg chg="mod">
          <ac:chgData name="Trond Aalberg" userId="e0152c74-65b9-4f26-a6b2-5e1afe67bd14" providerId="ADAL" clId="{070076A4-6DB1-7146-B5E6-426ED24575C9}" dt="2024-10-22T12:08:19.205" v="5091" actId="20577"/>
          <ac:spMkLst>
            <pc:docMk/>
            <pc:sldMk cId="157525719" sldId="273"/>
            <ac:spMk id="3" creationId="{96337EAE-E6D3-5FE8-BB04-8C37A99FD3A1}"/>
          </ac:spMkLst>
        </pc:spChg>
      </pc:sldChg>
      <pc:sldChg chg="modSp new mod">
        <pc:chgData name="Trond Aalberg" userId="e0152c74-65b9-4f26-a6b2-5e1afe67bd14" providerId="ADAL" clId="{070076A4-6DB1-7146-B5E6-426ED24575C9}" dt="2024-10-22T12:07:32.246" v="5072" actId="15"/>
        <pc:sldMkLst>
          <pc:docMk/>
          <pc:sldMk cId="929715658" sldId="274"/>
        </pc:sldMkLst>
        <pc:spChg chg="mod">
          <ac:chgData name="Trond Aalberg" userId="e0152c74-65b9-4f26-a6b2-5e1afe67bd14" providerId="ADAL" clId="{070076A4-6DB1-7146-B5E6-426ED24575C9}" dt="2024-10-22T00:35:03.432" v="3512" actId="20577"/>
          <ac:spMkLst>
            <pc:docMk/>
            <pc:sldMk cId="929715658" sldId="274"/>
            <ac:spMk id="2" creationId="{0F5E34FB-A343-0AB3-1FE5-EB86671FCDBB}"/>
          </ac:spMkLst>
        </pc:spChg>
        <pc:spChg chg="mod">
          <ac:chgData name="Trond Aalberg" userId="e0152c74-65b9-4f26-a6b2-5e1afe67bd14" providerId="ADAL" clId="{070076A4-6DB1-7146-B5E6-426ED24575C9}" dt="2024-10-22T12:07:32.246" v="5072" actId="15"/>
          <ac:spMkLst>
            <pc:docMk/>
            <pc:sldMk cId="929715658" sldId="274"/>
            <ac:spMk id="3" creationId="{60D84C58-8F7D-964E-37B0-58F360EFD8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33BD3-8E84-C24C-98BF-20CBE68E2926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DE78-63DF-794C-AA10-FD504810C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51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DE78-63DF-794C-AA10-FD504810CFC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145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DE78-63DF-794C-AA10-FD504810CFC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98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DE78-63DF-794C-AA10-FD504810CFC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35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DE78-63DF-794C-AA10-FD504810CFC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19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DE78-63DF-794C-AA10-FD504810CFC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33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DE78-63DF-794C-AA10-FD504810CFC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77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DE78-63DF-794C-AA10-FD504810CFC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48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DE78-63DF-794C-AA10-FD504810CFC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97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DE78-63DF-794C-AA10-FD504810CFC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0924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DE78-63DF-794C-AA10-FD504810CFC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86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F4CA00-BC9F-5923-8F1E-09A832680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737817B-9B41-9938-436B-4C43C46AD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B230AA-4469-18DA-4EC5-92F9BFEE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0B00A9-8D41-2B1E-E151-1CF9BDF1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493594-0D95-0340-4B19-ADFB4B6A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50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B66004-1CAD-69E4-E9DA-5B66929C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7B9D9D2-7891-BADB-7F2F-11130D03B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6C8D53-55E4-35A6-E643-4D65A250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CD3779-0878-F2E3-9DA8-D4E1E2A9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DB3386-1104-2DF1-2E1E-32EE569E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47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E97CD60-64A3-C45F-F379-B37013E43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E34DCFA-22FC-62B6-337A-D575E3AC5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1C9BD-9D4E-3B94-ED32-957F01E2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18D729-E763-34E9-D0C6-90655F60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ECCE6F-3758-D629-37C8-7642C97C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7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EE1AD8-D362-C3DA-A18B-DF468ED3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0C9526-6B2B-EDB0-28C4-97084825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A7BC37-4D10-5A07-B4E7-A6BA768E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87C93C-E491-FAD1-7A5E-05C07290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08B0F2-E4E6-E92A-62A4-5DEA2DB6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360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176C5-7A6B-663F-05D4-CEED7B1B2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A328BD-CF23-E993-41E0-9204784E6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5EE3AD-947B-B880-607E-5C2D4CED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88EBA6-B713-5B92-AC33-CBB1B6DC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0DE107-C2A6-7659-FAFB-A49DF316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14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4E839A-4444-EF16-5269-5F4D86D4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74F363-3175-2A21-7D5A-AD9E18320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A88BDD-1ABD-C7B3-E3E2-71A2F307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5C5225B-1597-24A3-8911-0722E0B1C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328D1F6-0C51-46D4-6AD7-6848DAC5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EE11C9-EE91-91DE-BCB5-65BA53C4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850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E7898A-5503-5F19-547C-B604A491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E793A2-5F64-7782-409E-8DCA79E1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715AB79-572D-71A0-D4BF-C91C949BC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16AC9E1-322C-3660-EB91-E3687827B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12744C0-0962-7F90-A477-146974E43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A8D5538-52D3-660E-58EA-8A0FD810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6D2B7C5-8F22-CF53-FDB3-248F3A27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14A1AC6-93CB-AD48-9C9D-3ED44BA5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422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BBAF74-F3EA-59B6-A4CF-6C534B76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9983CF-D89F-487C-2013-970B8CA5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AF456C-1501-A85F-72B3-FFF1E68C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2531C7C-8D2F-3E62-7EA2-79B9151A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3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8133E2F-8BA0-5857-F9BA-45A3B192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D288FB9-88CB-BC31-3C5F-D6B3565B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BCDCD1-526B-B887-4738-510C3C97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24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397B04-7596-5D2B-3869-822E8918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115F23-6E3D-3046-87C4-2E82DAA4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B12C67B-1312-8A00-CB69-8F00D6750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66FF2D-FC04-A908-252B-1001638E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C310E4-CCBE-ED26-DC71-F58A965F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6C224-4E07-7A47-BBEA-09564201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9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58C310-DC7C-3D3D-ACC5-C09F8760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88DFE8F-1209-967B-144F-CFE2BD88A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DB1A268-CCFA-2FBC-7CE0-3325F6C2C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B0E7FB-2204-B299-AA9B-8F6B166A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F9F39F1-7660-F8AB-232B-7BBD8039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D17ACAA-5DCF-FE53-C161-B31AE747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30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88B636C-11B3-76CE-B81D-F3846A05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D3FD96-87D7-1A58-2B9D-385BBECF3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F7442B-8C98-90CD-C2FA-6C9DA919E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C4742-28D0-DF40-81B7-C12CBA7B5C37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48116B-FD3C-3FEE-BAC6-2F29FC968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9BD32B-0681-F795-2F4C-1526C9E0D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F995B-40D7-5C46-9FFC-4B6933AACE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77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211D3D-0EED-5AB2-21C1-4F2D93BA7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noProof="0" dirty="0"/>
              <a:t>From conceptual models to implementations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DA8E799-6724-D32E-48CA-EE6F60F17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6371"/>
            <a:ext cx="9144000" cy="1190095"/>
          </a:xfrm>
        </p:spPr>
        <p:txBody>
          <a:bodyPr>
            <a:normAutofit/>
          </a:bodyPr>
          <a:lstStyle/>
          <a:p>
            <a:r>
              <a:rPr lang="en-US" sz="3600" noProof="0" dirty="0"/>
              <a:t>LRM in user interfaces for </a:t>
            </a:r>
            <a:br>
              <a:rPr lang="en-US" sz="3600" noProof="0" dirty="0"/>
            </a:br>
            <a:r>
              <a:rPr lang="en-US" sz="3600" noProof="0" dirty="0"/>
              <a:t>search and exploration</a:t>
            </a:r>
          </a:p>
        </p:txBody>
      </p:sp>
    </p:spTree>
    <p:extLst>
      <p:ext uri="{BB962C8B-B14F-4D97-AF65-F5344CB8AC3E}">
        <p14:creationId xmlns:p14="http://schemas.microsoft.com/office/powerpoint/2010/main" val="17245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A82783-640E-E6DB-E9EB-3BF1A95A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Hierarchical displays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E7D6EB-6270-5119-DF6A-48A4BDFF4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9FD071-36CA-6A44-D4D1-69A6D0E9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82" y="1402169"/>
            <a:ext cx="9178160" cy="5198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01ECE96-7530-2968-26A1-FA5C578B77AD}"/>
              </a:ext>
            </a:extLst>
          </p:cNvPr>
          <p:cNvSpPr txBox="1"/>
          <p:nvPr/>
        </p:nvSpPr>
        <p:spPr>
          <a:xfrm>
            <a:off x="6895071" y="565631"/>
            <a:ext cx="49550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Aalberg, Trond; </a:t>
            </a:r>
            <a:r>
              <a:rPr lang="nb-NO" sz="1100" dirty="0" err="1"/>
              <a:t>Mercun</a:t>
            </a:r>
            <a:r>
              <a:rPr lang="nb-NO" sz="1100" dirty="0"/>
              <a:t>, Tanja; </a:t>
            </a:r>
            <a:r>
              <a:rPr lang="nb-NO" sz="1100" dirty="0" err="1"/>
              <a:t>Zumer</a:t>
            </a:r>
            <a:r>
              <a:rPr lang="nb-NO" sz="1100" dirty="0"/>
              <a:t>, Maja. (2017) Interactive displays for </a:t>
            </a:r>
            <a:r>
              <a:rPr lang="nb-NO" sz="1100" dirty="0" err="1"/>
              <a:t>the</a:t>
            </a:r>
            <a:r>
              <a:rPr lang="nb-NO" sz="1100" dirty="0"/>
              <a:t> </a:t>
            </a:r>
            <a:r>
              <a:rPr lang="nb-NO" sz="1100" dirty="0" err="1"/>
              <a:t>next</a:t>
            </a:r>
            <a:r>
              <a:rPr lang="nb-NO" sz="1100" dirty="0"/>
              <a:t> </a:t>
            </a:r>
            <a:r>
              <a:rPr lang="nb-NO" sz="1100" dirty="0" err="1"/>
              <a:t>generation</a:t>
            </a:r>
            <a:r>
              <a:rPr lang="nb-NO" sz="1100" dirty="0"/>
              <a:t> </a:t>
            </a:r>
            <a:r>
              <a:rPr lang="nb-NO" sz="1100" dirty="0" err="1"/>
              <a:t>of</a:t>
            </a:r>
            <a:r>
              <a:rPr lang="nb-NO" sz="1100" dirty="0"/>
              <a:t> </a:t>
            </a:r>
            <a:r>
              <a:rPr lang="nb-NO" sz="1100" dirty="0" err="1"/>
              <a:t>entity-centric</a:t>
            </a:r>
            <a:r>
              <a:rPr lang="nb-NO" sz="1100" dirty="0"/>
              <a:t> </a:t>
            </a:r>
            <a:r>
              <a:rPr lang="nb-NO" sz="1100" dirty="0" err="1"/>
              <a:t>bibliographic</a:t>
            </a:r>
            <a:r>
              <a:rPr lang="nb-NO" sz="1100" dirty="0"/>
              <a:t> </a:t>
            </a:r>
            <a:r>
              <a:rPr lang="nb-NO" sz="1100" dirty="0" err="1"/>
              <a:t>models</a:t>
            </a:r>
            <a:r>
              <a:rPr lang="nb-NO" sz="1100" dirty="0"/>
              <a:t>. </a:t>
            </a:r>
            <a:r>
              <a:rPr lang="nb-NO" sz="1100" dirty="0" err="1"/>
              <a:t>Lecture</a:t>
            </a:r>
            <a:r>
              <a:rPr lang="nb-NO" sz="1100" dirty="0"/>
              <a:t> Notes in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28894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CEBFB8-7EB8-77EB-46A3-094C472F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entity type to display?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2C3473-7DF6-D50C-115F-FDBBD16F7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Explicit representation of all WEMI entities requires support for multi-level listings</a:t>
            </a:r>
          </a:p>
          <a:p>
            <a:r>
              <a:rPr lang="en-US" noProof="0" dirty="0"/>
              <a:t>Has proven useful, but different entities serve different user needs</a:t>
            </a:r>
          </a:p>
          <a:p>
            <a:r>
              <a:rPr lang="en-US" dirty="0"/>
              <a:t>WEM(I) entity types as different focus points in the graph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AD4DE08-FA38-1D14-4C55-3438C0A2A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00" y="4001294"/>
            <a:ext cx="7772400" cy="18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2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147450-736B-AD0B-AB96-D9737BD8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Expression centric displays</a:t>
            </a:r>
          </a:p>
        </p:txBody>
      </p:sp>
      <p:pic>
        <p:nvPicPr>
          <p:cNvPr id="5" name="Plassholder for innhold 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F34085AB-FF12-C330-A488-729DC7B79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237768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4766356-925B-A27F-DA50-C557B4CCD209}"/>
              </a:ext>
            </a:extLst>
          </p:cNvPr>
          <p:cNvSpPr txBox="1"/>
          <p:nvPr/>
        </p:nvSpPr>
        <p:spPr>
          <a:xfrm>
            <a:off x="7249297" y="6277431"/>
            <a:ext cx="494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Aalberg, Trond; </a:t>
            </a:r>
            <a:r>
              <a:rPr lang="nb-NO" sz="1100" dirty="0" err="1"/>
              <a:t>Zumer</a:t>
            </a:r>
            <a:r>
              <a:rPr lang="nb-NO" sz="1100" dirty="0"/>
              <a:t>, Maja; Riva, Pat. (2024) </a:t>
            </a:r>
            <a:r>
              <a:rPr lang="nb-NO" sz="1100" dirty="0" err="1"/>
              <a:t>Presenting</a:t>
            </a:r>
            <a:r>
              <a:rPr lang="nb-NO" sz="1100" dirty="0"/>
              <a:t> </a:t>
            </a:r>
            <a:r>
              <a:rPr lang="nb-NO" sz="1100" dirty="0" err="1"/>
              <a:t>Compounds</a:t>
            </a:r>
            <a:r>
              <a:rPr lang="nb-NO" sz="1100" dirty="0"/>
              <a:t> to End Users in </a:t>
            </a:r>
            <a:r>
              <a:rPr lang="nb-NO" sz="1100" dirty="0" err="1"/>
              <a:t>Search</a:t>
            </a:r>
            <a:r>
              <a:rPr lang="nb-NO" sz="1100" dirty="0"/>
              <a:t> </a:t>
            </a:r>
            <a:r>
              <a:rPr lang="nb-NO" sz="1100" dirty="0" err="1"/>
              <a:t>Results</a:t>
            </a:r>
            <a:r>
              <a:rPr lang="nb-NO" sz="1100" dirty="0"/>
              <a:t>. </a:t>
            </a:r>
            <a:r>
              <a:rPr lang="nb-NO" sz="1100" dirty="0" err="1"/>
              <a:t>Cataloging</a:t>
            </a:r>
            <a:r>
              <a:rPr lang="nb-NO" sz="1100" dirty="0"/>
              <a:t> &amp; </a:t>
            </a:r>
            <a:r>
              <a:rPr lang="nb-NO" sz="1100" dirty="0" err="1"/>
              <a:t>Classification</a:t>
            </a:r>
            <a:r>
              <a:rPr lang="nb-NO" sz="1100" dirty="0"/>
              <a:t> </a:t>
            </a:r>
            <a:r>
              <a:rPr lang="nb-NO" sz="1100" dirty="0" err="1"/>
              <a:t>Quarterly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14556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7C930-F113-150A-D3B8-39EE7CB18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Content vs. carrier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F222E7-4455-473B-6B38-9D9E1E3A9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Main feature of LRM is that it enables the description of content</a:t>
            </a:r>
          </a:p>
          <a:p>
            <a:pPr lvl="1"/>
            <a:r>
              <a:rPr lang="en-US" noProof="0" dirty="0"/>
              <a:t>As distinct expression entities</a:t>
            </a:r>
          </a:p>
          <a:p>
            <a:pPr lvl="1"/>
            <a:r>
              <a:rPr lang="en-US" dirty="0"/>
              <a:t>One manifestation embodies </a:t>
            </a:r>
            <a:r>
              <a:rPr lang="en-US" u="sng" dirty="0"/>
              <a:t>one or more </a:t>
            </a:r>
            <a:r>
              <a:rPr lang="en-US" dirty="0"/>
              <a:t>expressions </a:t>
            </a:r>
            <a:endParaRPr lang="en-US" noProof="0" dirty="0"/>
          </a:p>
          <a:p>
            <a:r>
              <a:rPr lang="en-US" dirty="0"/>
              <a:t>Expression is (probably) the most central entity </a:t>
            </a:r>
            <a:endParaRPr lang="en-US" noProof="0" dirty="0"/>
          </a:p>
          <a:p>
            <a:r>
              <a:rPr lang="en-US" noProof="0" dirty="0"/>
              <a:t>But still many issues to address</a:t>
            </a:r>
          </a:p>
          <a:p>
            <a:pPr lvl="1"/>
            <a:r>
              <a:rPr lang="en-US" noProof="0" dirty="0"/>
              <a:t>Not all expressions are equally interesting as individual entries in results</a:t>
            </a:r>
          </a:p>
          <a:p>
            <a:pPr lvl="1"/>
            <a:r>
              <a:rPr lang="en-US" noProof="0" dirty="0"/>
              <a:t>Many expressions only occur once in a collection</a:t>
            </a:r>
          </a:p>
          <a:p>
            <a:pPr lvl="1"/>
            <a:r>
              <a:rPr lang="en-US" noProof="0" dirty="0"/>
              <a:t>How and when to present same-entity type relationships</a:t>
            </a:r>
          </a:p>
          <a:p>
            <a:pPr lvl="1"/>
            <a:r>
              <a:rPr lang="en-US" noProof="0" dirty="0"/>
              <a:t>The language of labels and target titles when presenting links </a:t>
            </a:r>
          </a:p>
          <a:p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738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11FC86-67D2-8BA1-5E28-5A432BDA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/>
              <a:t>Do LRM-based result listings match user needs?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6746EC-5998-14A5-4330-0BC2C3826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User needs are many and unpredictable</a:t>
            </a:r>
          </a:p>
          <a:p>
            <a:r>
              <a:rPr lang="en-US" noProof="0" dirty="0"/>
              <a:t>The Norwegian public library </a:t>
            </a:r>
            <a:r>
              <a:rPr lang="en-US" noProof="0" dirty="0" err="1">
                <a:solidFill>
                  <a:srgbClr val="0070C0"/>
                </a:solidFill>
              </a:rPr>
              <a:t>deichhman.no</a:t>
            </a:r>
            <a:r>
              <a:rPr lang="en-US" noProof="0" dirty="0">
                <a:solidFill>
                  <a:srgbClr val="0070C0"/>
                </a:solidFill>
              </a:rPr>
              <a:t> </a:t>
            </a:r>
            <a:r>
              <a:rPr lang="en-US" noProof="0" dirty="0"/>
              <a:t>explores grouping based on "content uniqueness"</a:t>
            </a:r>
          </a:p>
        </p:txBody>
      </p:sp>
      <p:pic>
        <p:nvPicPr>
          <p:cNvPr id="5" name="Bilde 4" descr="Et bilde som inneholder tekst, skjermbilde, grafisk design, design&#10;&#10;Automatisk generert beskrivelse">
            <a:extLst>
              <a:ext uri="{FF2B5EF4-FFF2-40B4-BE49-F238E27FC236}">
                <a16:creationId xmlns:a16="http://schemas.microsoft.com/office/drawing/2014/main" id="{7255AACE-E737-18EE-7E57-959464FC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42342"/>
            <a:ext cx="7772400" cy="30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049842-EC1B-489F-95AD-E035C2A8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also cases of "good" match with LRM</a:t>
            </a:r>
          </a:p>
        </p:txBody>
      </p:sp>
      <p:pic>
        <p:nvPicPr>
          <p:cNvPr id="7" name="Bilde 6" descr="Et bilde som inneholder tekst, skjermbilde, Nettsted, Annonsering på nett&#10;&#10;Automatisk generert beskrivelse">
            <a:extLst>
              <a:ext uri="{FF2B5EF4-FFF2-40B4-BE49-F238E27FC236}">
                <a16:creationId xmlns:a16="http://schemas.microsoft.com/office/drawing/2014/main" id="{86B87A88-7990-9EE7-86D3-BAB527B8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31" y="1441939"/>
            <a:ext cx="7772400" cy="526845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2728E83-0146-2800-DDD9-13718AF307D7}"/>
              </a:ext>
            </a:extLst>
          </p:cNvPr>
          <p:cNvSpPr txBox="1"/>
          <p:nvPr/>
        </p:nvSpPr>
        <p:spPr>
          <a:xfrm>
            <a:off x="9226062" y="6123543"/>
            <a:ext cx="257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www.idagio.com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006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tekst, skjermbilde, programvare, Nettside&#10;&#10;Automatisk generert beskrivelse">
            <a:extLst>
              <a:ext uri="{FF2B5EF4-FFF2-40B4-BE49-F238E27FC236}">
                <a16:creationId xmlns:a16="http://schemas.microsoft.com/office/drawing/2014/main" id="{9300F2AB-FCE9-7C94-A1A6-7ADF1FD8A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776" y="1298977"/>
            <a:ext cx="8254562" cy="4584909"/>
          </a:xfrm>
        </p:spPr>
      </p:pic>
      <p:pic>
        <p:nvPicPr>
          <p:cNvPr id="2050" name="Picture 2" descr="ISFDB logo">
            <a:extLst>
              <a:ext uri="{FF2B5EF4-FFF2-40B4-BE49-F238E27FC236}">
                <a16:creationId xmlns:a16="http://schemas.microsoft.com/office/drawing/2014/main" id="{87D50A8E-03F6-A3E6-01B7-DD4AEF10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747" y="365125"/>
            <a:ext cx="1651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4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E34FB-A343-0AB3-1FE5-EB86671F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entity-based user experience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D84C58-8F7D-964E-37B0-58F360EFD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should not need to be aware of the model </a:t>
            </a:r>
          </a:p>
          <a:p>
            <a:pPr lvl="1"/>
            <a:r>
              <a:rPr lang="en-US" dirty="0"/>
              <a:t>Final test is if the presentation matches user expectation</a:t>
            </a:r>
          </a:p>
          <a:p>
            <a:r>
              <a:rPr lang="en-US" dirty="0"/>
              <a:t>Any model is a tool, and should be evaluated in the context of use</a:t>
            </a:r>
          </a:p>
          <a:p>
            <a:pPr lvl="1"/>
            <a:r>
              <a:rPr lang="en-US" dirty="0"/>
              <a:t>Data representation, data exchange and reuse, </a:t>
            </a:r>
            <a:r>
              <a:rPr lang="en-US" u="sng" dirty="0"/>
              <a:t>user applications</a:t>
            </a:r>
          </a:p>
          <a:p>
            <a:r>
              <a:rPr lang="en-US" dirty="0"/>
              <a:t>Using LRM to implement search and exploration</a:t>
            </a:r>
          </a:p>
          <a:p>
            <a:pPr lvl="1"/>
            <a:r>
              <a:rPr lang="en-US" dirty="0"/>
              <a:t>A well defined model is a req for implementing well designed interfaces</a:t>
            </a:r>
          </a:p>
          <a:p>
            <a:pPr lvl="2"/>
            <a:r>
              <a:rPr lang="en-US" dirty="0"/>
              <a:t>Unambiguous, consistent, interpretable data</a:t>
            </a:r>
          </a:p>
          <a:p>
            <a:pPr lvl="1"/>
            <a:r>
              <a:rPr lang="en-US" dirty="0"/>
              <a:t>The value is in the data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1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0569D4-4DD8-5DA3-ECEB-34F2B456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Still much to learn and explore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35115B-F929-8DC3-19C4-A68799470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2" y="1690688"/>
            <a:ext cx="10515600" cy="4351338"/>
          </a:xfrm>
        </p:spPr>
        <p:txBody>
          <a:bodyPr/>
          <a:lstStyle/>
          <a:p>
            <a:r>
              <a:rPr lang="en-US" noProof="0" dirty="0"/>
              <a:t>Path from model to </a:t>
            </a:r>
            <a:br>
              <a:rPr lang="en-US" noProof="0" dirty="0"/>
            </a:br>
            <a:r>
              <a:rPr lang="en-US" noProof="0" dirty="0"/>
              <a:t>implementation is </a:t>
            </a:r>
            <a:br>
              <a:rPr lang="en-US" noProof="0" dirty="0"/>
            </a:br>
            <a:r>
              <a:rPr lang="en-US" noProof="0" dirty="0"/>
              <a:t>paved with </a:t>
            </a:r>
            <a:r>
              <a:rPr lang="en-US" u="sng" noProof="0" dirty="0"/>
              <a:t>best practices</a:t>
            </a:r>
          </a:p>
          <a:p>
            <a:r>
              <a:rPr lang="en-US" noProof="0" dirty="0"/>
              <a:t>That are not yet developed </a:t>
            </a:r>
            <a:br>
              <a:rPr lang="en-US" noProof="0" dirty="0"/>
            </a:br>
            <a:r>
              <a:rPr lang="en-US" noProof="0" dirty="0"/>
              <a:t>nor evaluated…</a:t>
            </a:r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3074" name="Picture 2" descr="Paver Walkway Images – Browse 61,249 Stock Photos, Vectors ...">
            <a:extLst>
              <a:ext uri="{FF2B5EF4-FFF2-40B4-BE49-F238E27FC236}">
                <a16:creationId xmlns:a16="http://schemas.microsoft.com/office/drawing/2014/main" id="{53FA44B4-7D06-2C59-EFB6-EC9EBF35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89" y="1690688"/>
            <a:ext cx="5527939" cy="36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A02D69-908C-78C1-22E6-94C4EEBA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purpose of models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9D8F71EA-5D3A-EB03-5FCD-E71C7BD8D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1603375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Models are tools to solve problems</a:t>
            </a:r>
          </a:p>
          <a:p>
            <a:pPr lvl="1"/>
            <a:r>
              <a:rPr lang="en-US" noProof="0" dirty="0"/>
              <a:t>Conceptual models are guides</a:t>
            </a:r>
          </a:p>
          <a:p>
            <a:pPr lvl="1"/>
            <a:r>
              <a:rPr lang="en-US" noProof="0" dirty="0"/>
              <a:t>Implementation models are descriptions</a:t>
            </a:r>
          </a:p>
          <a:p>
            <a:r>
              <a:rPr lang="en-US" noProof="0" dirty="0"/>
              <a:t>In LRM, the purpose of the model is defined through "user tasks"</a:t>
            </a:r>
          </a:p>
          <a:p>
            <a:endParaRPr lang="en-US" noProof="0" dirty="0"/>
          </a:p>
        </p:txBody>
      </p:sp>
      <p:pic>
        <p:nvPicPr>
          <p:cNvPr id="15" name="Bilde 14" descr="Et bilde som inneholder tekst, skjermbilde, Font, kvittering&#10;&#10;Automatisk generert beskrivelse">
            <a:extLst>
              <a:ext uri="{FF2B5EF4-FFF2-40B4-BE49-F238E27FC236}">
                <a16:creationId xmlns:a16="http://schemas.microsoft.com/office/drawing/2014/main" id="{610AEA21-696F-1371-5F2C-7FF93D79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39207"/>
            <a:ext cx="7772400" cy="23704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A5AB2BF-7651-6EF6-D56E-4798D2A7AE3D}"/>
              </a:ext>
            </a:extLst>
          </p:cNvPr>
          <p:cNvSpPr txBox="1"/>
          <p:nvPr/>
        </p:nvSpPr>
        <p:spPr>
          <a:xfrm>
            <a:off x="8810298" y="3639207"/>
            <a:ext cx="3153103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dirty="0"/>
              <a:t>...</a:t>
            </a:r>
            <a:r>
              <a:rPr lang="nb-NO" dirty="0" err="1"/>
              <a:t>designed</a:t>
            </a:r>
            <a:r>
              <a:rPr lang="nb-NO" dirty="0"/>
              <a:t> to be used in </a:t>
            </a:r>
            <a:r>
              <a:rPr lang="nb-NO" dirty="0" err="1"/>
              <a:t>linked</a:t>
            </a:r>
            <a:r>
              <a:rPr lang="nb-NO" dirty="0"/>
              <a:t> data </a:t>
            </a:r>
            <a:r>
              <a:rPr lang="nb-NO" dirty="0" err="1"/>
              <a:t>environments</a:t>
            </a:r>
            <a:r>
              <a:rPr lang="nb-NO" dirty="0"/>
              <a:t> and to support and </a:t>
            </a:r>
            <a:r>
              <a:rPr lang="nb-NO" dirty="0" err="1"/>
              <a:t>promote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bibliographic</a:t>
            </a:r>
            <a:r>
              <a:rPr lang="nb-NO" dirty="0"/>
              <a:t> data in </a:t>
            </a:r>
            <a:r>
              <a:rPr lang="nb-NO" dirty="0" err="1"/>
              <a:t>linked</a:t>
            </a:r>
            <a:r>
              <a:rPr lang="nb-NO" dirty="0"/>
              <a:t> data </a:t>
            </a:r>
            <a:r>
              <a:rPr lang="nb-NO" dirty="0" err="1"/>
              <a:t>environments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337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2B9A04-A486-6922-C554-5B6B68A9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contrast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EE92F8-5D43-94B2-748A-30384187A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BIBFRAME has a primary focus on traditional data exchange: </a:t>
            </a:r>
          </a:p>
          <a:p>
            <a:endParaRPr lang="en-US" dirty="0"/>
          </a:p>
          <a:p>
            <a:r>
              <a:rPr lang="en-US" dirty="0"/>
              <a:t>"</a:t>
            </a:r>
            <a:r>
              <a:rPr lang="en-US" i="1" dirty="0"/>
              <a:t>A major focus of the initiative is to determine a transition path for the MARC 21 formats while preserving a robust data exchange that has supported resource sharing and cataloging cost savings in recent decades</a:t>
            </a:r>
            <a:r>
              <a:rPr lang="en-US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10662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10ADA3-36E2-63B8-4CFB-631F90BA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conceptual models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337EAE-E6D3-5FE8-BB04-8C37A99FD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Coding data</a:t>
            </a:r>
          </a:p>
          <a:p>
            <a:pPr lvl="1"/>
            <a:r>
              <a:rPr lang="en-US" dirty="0"/>
              <a:t>Conceptual model as the foundation of formats and vocabularies</a:t>
            </a:r>
          </a:p>
          <a:p>
            <a:pPr lvl="1"/>
            <a:r>
              <a:rPr lang="en-US" dirty="0"/>
              <a:t>Does the model match our data, or make our data better</a:t>
            </a:r>
          </a:p>
          <a:p>
            <a:r>
              <a:rPr lang="en-US" dirty="0"/>
              <a:t>Interoperability, exchange and reuse</a:t>
            </a:r>
          </a:p>
          <a:p>
            <a:pPr lvl="1"/>
            <a:r>
              <a:rPr lang="en-US" dirty="0"/>
              <a:t>Conceptual model as foundation for exchange and reuse</a:t>
            </a:r>
          </a:p>
          <a:p>
            <a:pPr lvl="1"/>
            <a:r>
              <a:rPr lang="en-US" dirty="0"/>
              <a:t>Within same domain vs. across domain</a:t>
            </a:r>
          </a:p>
          <a:p>
            <a:pPr lvl="1"/>
            <a:r>
              <a:rPr lang="en-US" dirty="0"/>
              <a:t>Easier to agree on the intention than the extension</a:t>
            </a:r>
          </a:p>
          <a:p>
            <a:pPr lvl="1"/>
            <a:r>
              <a:rPr lang="en-US" dirty="0"/>
              <a:t>Identity management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Conceptual model as foundation for good user experience</a:t>
            </a:r>
          </a:p>
          <a:p>
            <a:pPr lvl="1"/>
            <a:r>
              <a:rPr lang="en-US" dirty="0"/>
              <a:t>Final test: do the model match or conflict with user's conceptualization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4C8DC5-5958-07A2-5552-FA475706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How do we know </a:t>
            </a:r>
            <a:r>
              <a:rPr lang="en-US" dirty="0"/>
              <a:t>the quality of a model</a:t>
            </a:r>
            <a:r>
              <a:rPr lang="en-US" noProof="0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EB65D6-9CEB-2414-E0D9-39BF2B46D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Conceptual models are often expert-driven</a:t>
            </a:r>
          </a:p>
          <a:p>
            <a:pPr lvl="1"/>
            <a:r>
              <a:rPr lang="en-US" noProof="0" dirty="0"/>
              <a:t>Knowledge and expertise as main input</a:t>
            </a:r>
          </a:p>
          <a:p>
            <a:pPr lvl="1"/>
            <a:r>
              <a:rPr lang="en-US" noProof="0" dirty="0"/>
              <a:t>Reviewing as validation</a:t>
            </a:r>
          </a:p>
          <a:p>
            <a:r>
              <a:rPr lang="en-US" noProof="0" dirty="0"/>
              <a:t>Semantic quality</a:t>
            </a:r>
          </a:p>
          <a:p>
            <a:pPr lvl="1"/>
            <a:r>
              <a:rPr lang="en-US" noProof="0" dirty="0"/>
              <a:t>The model is a complete and correct representation of a domain,  </a:t>
            </a:r>
            <a:br>
              <a:rPr lang="en-US" noProof="0" dirty="0"/>
            </a:br>
            <a:r>
              <a:rPr lang="en-US" noProof="0" dirty="0"/>
              <a:t>captures all relevant statements we need to express in a domain</a:t>
            </a:r>
          </a:p>
          <a:p>
            <a:r>
              <a:rPr lang="en-US" noProof="0" dirty="0"/>
              <a:t>Pragmatic quality</a:t>
            </a:r>
          </a:p>
          <a:p>
            <a:pPr lvl="1"/>
            <a:r>
              <a:rPr lang="en-US" noProof="0" dirty="0"/>
              <a:t>The model can be understood by all actors that will use the model</a:t>
            </a:r>
          </a:p>
          <a:p>
            <a:r>
              <a:rPr lang="en-US" dirty="0"/>
              <a:t>We also need to consider "Application quality"</a:t>
            </a:r>
          </a:p>
          <a:p>
            <a:pPr lvl="1"/>
            <a:r>
              <a:rPr lang="en-US" u="sng" noProof="0" dirty="0"/>
              <a:t>Validating</a:t>
            </a:r>
            <a:r>
              <a:rPr lang="en-US" noProof="0" dirty="0"/>
              <a:t> the model by implementing </a:t>
            </a:r>
            <a:r>
              <a:rPr lang="en-US" dirty="0"/>
              <a:t>and testing it</a:t>
            </a:r>
            <a:endParaRPr lang="en-US" noProof="0" dirty="0"/>
          </a:p>
          <a:p>
            <a:pPr lvl="1"/>
            <a:r>
              <a:rPr lang="en-US" dirty="0"/>
              <a:t>How does it perform on user tasks</a:t>
            </a:r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1A835D8-EB10-439E-51DB-3377381EFDF7}"/>
              </a:ext>
            </a:extLst>
          </p:cNvPr>
          <p:cNvSpPr txBox="1"/>
          <p:nvPr/>
        </p:nvSpPr>
        <p:spPr>
          <a:xfrm>
            <a:off x="9432452" y="1825625"/>
            <a:ext cx="208104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400" dirty="0"/>
              <a:t>Lindland et al. (1994) </a:t>
            </a:r>
            <a:r>
              <a:rPr lang="nb-NO" sz="1400" dirty="0" err="1"/>
              <a:t>Understanding</a:t>
            </a:r>
            <a:r>
              <a:rPr lang="nb-NO" sz="1400" dirty="0"/>
              <a:t> </a:t>
            </a:r>
            <a:r>
              <a:rPr lang="nb-NO" sz="1400" dirty="0" err="1"/>
              <a:t>Quality</a:t>
            </a:r>
            <a:r>
              <a:rPr lang="nb-NO" sz="1400" dirty="0"/>
              <a:t> in </a:t>
            </a:r>
            <a:r>
              <a:rPr lang="nb-NO" sz="1400" dirty="0" err="1"/>
              <a:t>Conceptual</a:t>
            </a:r>
            <a:r>
              <a:rPr lang="nb-NO" sz="1400" dirty="0"/>
              <a:t> </a:t>
            </a:r>
            <a:r>
              <a:rPr lang="nb-NO" sz="1400" dirty="0" err="1"/>
              <a:t>Modeling</a:t>
            </a:r>
            <a:r>
              <a:rPr lang="nb-NO" sz="1400" dirty="0"/>
              <a:t>. IEEE Software 11(2).</a:t>
            </a:r>
          </a:p>
        </p:txBody>
      </p:sp>
    </p:spTree>
    <p:extLst>
      <p:ext uri="{BB962C8B-B14F-4D97-AF65-F5344CB8AC3E}">
        <p14:creationId xmlns:p14="http://schemas.microsoft.com/office/powerpoint/2010/main" val="192830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DB4617-FD7B-65C4-B771-700E61A1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Search interfaces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25731-8656-5959-0034-462FAEC3D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A changing landscape of features and user expectations</a:t>
            </a:r>
          </a:p>
          <a:p>
            <a:r>
              <a:rPr lang="en-US" noProof="0" dirty="0"/>
              <a:t>Full text indexing and ranking</a:t>
            </a:r>
          </a:p>
          <a:p>
            <a:pPr lvl="1"/>
            <a:r>
              <a:rPr lang="en-US" noProof="0" dirty="0"/>
              <a:t>Users expect relevant items on top of list</a:t>
            </a:r>
          </a:p>
          <a:p>
            <a:r>
              <a:rPr lang="en-US" noProof="0" dirty="0"/>
              <a:t>Interactivity</a:t>
            </a:r>
          </a:p>
          <a:p>
            <a:pPr lvl="1"/>
            <a:r>
              <a:rPr lang="en-US" noProof="0" dirty="0"/>
              <a:t>The search is merely the first step </a:t>
            </a:r>
          </a:p>
          <a:p>
            <a:pPr lvl="1"/>
            <a:r>
              <a:rPr lang="en-US" noProof="0" dirty="0"/>
              <a:t>That can be refined by filtering, sorting, other interactions</a:t>
            </a:r>
          </a:p>
          <a:p>
            <a:r>
              <a:rPr lang="en-US" noProof="0" dirty="0"/>
              <a:t>Exploring</a:t>
            </a:r>
          </a:p>
          <a:p>
            <a:pPr lvl="1"/>
            <a:r>
              <a:rPr lang="en-US" noProof="0" dirty="0"/>
              <a:t>Finding cues that can be explored (by navigation)</a:t>
            </a:r>
          </a:p>
          <a:p>
            <a:r>
              <a:rPr lang="en-US" noProof="0" dirty="0"/>
              <a:t>Users learn and adapt</a:t>
            </a:r>
          </a:p>
          <a:p>
            <a:pPr lvl="1"/>
            <a:r>
              <a:rPr lang="en-US" noProof="0" dirty="0"/>
              <a:t>But not if the model and presentation conflicts with user expectations</a:t>
            </a:r>
          </a:p>
          <a:p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589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44F5AC-D2F2-DAAB-AC5E-0D7EC3DF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LRM and the g</a:t>
            </a:r>
            <a:r>
              <a:rPr lang="en-US" noProof="0" dirty="0" err="1"/>
              <a:t>rouping</a:t>
            </a:r>
            <a:r>
              <a:rPr lang="en-US" noProof="0" dirty="0"/>
              <a:t> of results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17305D-01D6-7139-9D88-9791FA891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Was early identified as a main feature of FRBR/LRM</a:t>
            </a:r>
          </a:p>
          <a:p>
            <a:pPr lvl="1"/>
            <a:r>
              <a:rPr lang="en-US" noProof="0" dirty="0"/>
              <a:t>To compact and reduce the size of result listings</a:t>
            </a:r>
          </a:p>
          <a:p>
            <a:pPr lvl="1"/>
            <a:r>
              <a:rPr lang="en-US" noProof="0" dirty="0"/>
              <a:t>More comprehensible presentation </a:t>
            </a:r>
          </a:p>
          <a:p>
            <a:r>
              <a:rPr lang="en-US" noProof="0" dirty="0"/>
              <a:t>Is already a feature in many bibliographic systems</a:t>
            </a:r>
          </a:p>
          <a:p>
            <a:pPr lvl="1"/>
            <a:r>
              <a:rPr lang="en-US" noProof="0" dirty="0"/>
              <a:t>Groups that represent alternative versions</a:t>
            </a:r>
          </a:p>
          <a:p>
            <a:pPr lvl="1"/>
            <a:r>
              <a:rPr lang="en-US" noProof="0" dirty="0"/>
              <a:t>Mostly based on common key information such as author, titles</a:t>
            </a:r>
          </a:p>
          <a:p>
            <a:pPr lvl="1"/>
            <a:r>
              <a:rPr lang="en-US" noProof="0" dirty="0"/>
              <a:t>But rarely based on "true" LRM</a:t>
            </a:r>
          </a:p>
          <a:p>
            <a:r>
              <a:rPr lang="en-US" noProof="0" dirty="0"/>
              <a:t>…also found in other systems</a:t>
            </a:r>
          </a:p>
          <a:p>
            <a:pPr lvl="1"/>
            <a:r>
              <a:rPr lang="en-US" noProof="0" dirty="0" err="1"/>
              <a:t>LibraryThing</a:t>
            </a:r>
            <a:r>
              <a:rPr lang="en-US" noProof="0" dirty="0"/>
              <a:t>, Amazon, ...</a:t>
            </a:r>
          </a:p>
        </p:txBody>
      </p:sp>
    </p:spTree>
    <p:extLst>
      <p:ext uri="{BB962C8B-B14F-4D97-AF65-F5344CB8AC3E}">
        <p14:creationId xmlns:p14="http://schemas.microsoft.com/office/powerpoint/2010/main" val="66791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7F5D0D-712D-A423-34A0-553119B2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Different </a:t>
            </a:r>
            <a:r>
              <a:rPr lang="nb-NO" dirty="0" err="1"/>
              <a:t>models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different </a:t>
            </a:r>
            <a:r>
              <a:rPr lang="nb-NO" dirty="0" err="1"/>
              <a:t>graphs</a:t>
            </a:r>
            <a:endParaRPr lang="nb-NO" dirty="0"/>
          </a:p>
        </p:txBody>
      </p:sp>
      <p:pic>
        <p:nvPicPr>
          <p:cNvPr id="4" name="Plassholder for innhold 14">
            <a:extLst>
              <a:ext uri="{FF2B5EF4-FFF2-40B4-BE49-F238E27FC236}">
                <a16:creationId xmlns:a16="http://schemas.microsoft.com/office/drawing/2014/main" id="{946BBCB1-62E1-D3AA-FE86-8974F8F31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0634"/>
            <a:ext cx="10515600" cy="3387130"/>
          </a:xfr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7716F2C-0EF1-C7B5-02FA-244237758CD2}"/>
              </a:ext>
            </a:extLst>
          </p:cNvPr>
          <p:cNvSpPr txBox="1"/>
          <p:nvPr/>
        </p:nvSpPr>
        <p:spPr>
          <a:xfrm>
            <a:off x="838200" y="5638800"/>
            <a:ext cx="714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William Golding’s Lord of the Flies, translations and movie adaptations</a:t>
            </a:r>
          </a:p>
          <a:p>
            <a:r>
              <a:rPr lang="en-GB" dirty="0"/>
              <a:t>BIBFRAME alternatives + LRM (rightmost)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0D50ADC-C7D3-321A-0F7F-2D3323253DAA}"/>
              </a:ext>
            </a:extLst>
          </p:cNvPr>
          <p:cNvSpPr txBox="1"/>
          <p:nvPr/>
        </p:nvSpPr>
        <p:spPr>
          <a:xfrm>
            <a:off x="6383866" y="628513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Aalberg, Trond; </a:t>
            </a:r>
            <a:r>
              <a:rPr lang="nb-NO" sz="1200" dirty="0" err="1"/>
              <a:t>Tallerås</a:t>
            </a:r>
            <a:r>
              <a:rPr lang="nb-NO" sz="1200" dirty="0"/>
              <a:t>, Kim; Massey, David. (2019) The </a:t>
            </a:r>
            <a:r>
              <a:rPr lang="nb-NO" sz="1200" dirty="0" err="1"/>
              <a:t>impact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new</a:t>
            </a:r>
            <a:r>
              <a:rPr lang="nb-NO" sz="1200" dirty="0"/>
              <a:t> </a:t>
            </a:r>
            <a:r>
              <a:rPr lang="nb-NO" sz="1200" dirty="0" err="1"/>
              <a:t>bibliographic</a:t>
            </a:r>
            <a:r>
              <a:rPr lang="nb-NO" sz="1200" dirty="0"/>
              <a:t> </a:t>
            </a:r>
            <a:r>
              <a:rPr lang="nb-NO" sz="1200" dirty="0" err="1"/>
              <a:t>models</a:t>
            </a:r>
            <a:r>
              <a:rPr lang="nb-NO" sz="1200" dirty="0"/>
              <a:t> </a:t>
            </a:r>
            <a:r>
              <a:rPr lang="nb-NO" sz="1200" dirty="0" err="1"/>
              <a:t>on</a:t>
            </a:r>
            <a:r>
              <a:rPr lang="nb-NO" sz="1200" dirty="0"/>
              <a:t>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search</a:t>
            </a:r>
            <a:r>
              <a:rPr lang="nb-NO" sz="1200" dirty="0"/>
              <a:t> </a:t>
            </a:r>
            <a:r>
              <a:rPr lang="nb-NO" sz="1200" dirty="0" err="1"/>
              <a:t>experience</a:t>
            </a:r>
            <a:r>
              <a:rPr lang="nb-NO" sz="1200" dirty="0"/>
              <a:t>. Information </a:t>
            </a:r>
            <a:r>
              <a:rPr lang="nb-NO" sz="1200" dirty="0" err="1"/>
              <a:t>research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053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3D707F-8EDA-C59B-AC8A-3933E240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Exploring WEMI search and display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3848D6-D551-C4CA-B36A-2A672B31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6926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/>
              <a:t>Earlier work on visualizations</a:t>
            </a:r>
          </a:p>
          <a:p>
            <a:r>
              <a:rPr lang="en-US" noProof="0" dirty="0"/>
              <a:t>Graphs are difficult to present </a:t>
            </a:r>
            <a:br>
              <a:rPr lang="en-US" noProof="0" dirty="0"/>
            </a:br>
            <a:r>
              <a:rPr lang="en-US" noProof="0" dirty="0"/>
              <a:t>in user interfaces</a:t>
            </a:r>
          </a:p>
          <a:p>
            <a:endParaRPr lang="en-US" noProof="0" dirty="0"/>
          </a:p>
          <a:p>
            <a:r>
              <a:rPr lang="en-US" noProof="0" dirty="0"/>
              <a:t>Visualizations of nodes and links</a:t>
            </a:r>
          </a:p>
          <a:p>
            <a:pPr lvl="1"/>
            <a:r>
              <a:rPr lang="en-US" noProof="0" dirty="0"/>
              <a:t>Uncommon interface for users</a:t>
            </a:r>
          </a:p>
          <a:p>
            <a:pPr lvl="1"/>
            <a:r>
              <a:rPr lang="en-US" noProof="0" dirty="0"/>
              <a:t>Difficult to combine graphs and text</a:t>
            </a:r>
          </a:p>
          <a:p>
            <a:r>
              <a:rPr lang="en-US" noProof="0" dirty="0"/>
              <a:t>List-based remains the most </a:t>
            </a:r>
            <a:br>
              <a:rPr lang="en-US" noProof="0" dirty="0"/>
            </a:br>
            <a:r>
              <a:rPr lang="en-US" noProof="0" dirty="0"/>
              <a:t>convenient presentation</a:t>
            </a:r>
          </a:p>
          <a:p>
            <a:pPr marL="457200" lvl="1" indent="0">
              <a:buNone/>
            </a:pPr>
            <a:endParaRPr lang="en-US" noProof="0" dirty="0"/>
          </a:p>
        </p:txBody>
      </p:sp>
      <p:pic>
        <p:nvPicPr>
          <p:cNvPr id="8" name="Bilde 7" descr="Et bilde som inneholder tekst, programvare, nummer, line&#10;&#10;Automatisk generert beskrivelse">
            <a:extLst>
              <a:ext uri="{FF2B5EF4-FFF2-40B4-BE49-F238E27FC236}">
                <a16:creationId xmlns:a16="http://schemas.microsoft.com/office/drawing/2014/main" id="{987EC097-C390-58FC-1F6A-148137E6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8732"/>
            <a:ext cx="5845155" cy="3818706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83036BE-1909-94AF-7C11-E0C998B18B4B}"/>
              </a:ext>
            </a:extLst>
          </p:cNvPr>
          <p:cNvSpPr txBox="1"/>
          <p:nvPr/>
        </p:nvSpPr>
        <p:spPr>
          <a:xfrm>
            <a:off x="923508" y="5576799"/>
            <a:ext cx="5423337" cy="6001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100" i="1" dirty="0" err="1"/>
              <a:t>Merčun</a:t>
            </a:r>
            <a:r>
              <a:rPr lang="nb-NO" sz="1100" i="1" dirty="0"/>
              <a:t>, Tanja; </a:t>
            </a:r>
            <a:r>
              <a:rPr lang="nb-NO" sz="1100" i="1" dirty="0" err="1"/>
              <a:t>Žumer</a:t>
            </a:r>
            <a:r>
              <a:rPr lang="nb-NO" sz="1100" i="1" dirty="0"/>
              <a:t>, Maja; Aalberg, Trond. (2017) </a:t>
            </a:r>
            <a:r>
              <a:rPr lang="nb-NO" sz="1100" i="1" dirty="0" err="1"/>
              <a:t>Presenting</a:t>
            </a:r>
            <a:r>
              <a:rPr lang="nb-NO" sz="1100" i="1" dirty="0"/>
              <a:t> </a:t>
            </a:r>
            <a:r>
              <a:rPr lang="nb-NO" sz="1100" i="1" dirty="0" err="1"/>
              <a:t>bibliographic</a:t>
            </a:r>
            <a:r>
              <a:rPr lang="nb-NO" sz="1100" i="1" dirty="0"/>
              <a:t> families </a:t>
            </a:r>
            <a:r>
              <a:rPr lang="nb-NO" sz="1100" i="1" dirty="0" err="1"/>
              <a:t>using</a:t>
            </a:r>
            <a:r>
              <a:rPr lang="nb-NO" sz="1100" i="1" dirty="0"/>
              <a:t> </a:t>
            </a:r>
            <a:r>
              <a:rPr lang="nb-NO" sz="1100" i="1" dirty="0" err="1"/>
              <a:t>information</a:t>
            </a:r>
            <a:r>
              <a:rPr lang="nb-NO" sz="1100" i="1" dirty="0"/>
              <a:t> </a:t>
            </a:r>
            <a:r>
              <a:rPr lang="nb-NO" sz="1100" i="1" dirty="0" err="1"/>
              <a:t>visualization</a:t>
            </a:r>
            <a:r>
              <a:rPr lang="nb-NO" sz="1100" i="1" dirty="0"/>
              <a:t>: Evaluation </a:t>
            </a:r>
            <a:r>
              <a:rPr lang="nb-NO" sz="1100" i="1" dirty="0" err="1"/>
              <a:t>of</a:t>
            </a:r>
            <a:r>
              <a:rPr lang="nb-NO" sz="1100" i="1" dirty="0"/>
              <a:t> FRBR-</a:t>
            </a:r>
            <a:r>
              <a:rPr lang="nb-NO" sz="1100" i="1" dirty="0" err="1"/>
              <a:t>based</a:t>
            </a:r>
            <a:r>
              <a:rPr lang="nb-NO" sz="1100" i="1" dirty="0"/>
              <a:t> prototype and </a:t>
            </a:r>
            <a:r>
              <a:rPr lang="nb-NO" sz="1100" i="1" dirty="0" err="1"/>
              <a:t>hierarchical</a:t>
            </a:r>
            <a:r>
              <a:rPr lang="nb-NO" sz="1100" i="1" dirty="0"/>
              <a:t> </a:t>
            </a:r>
            <a:r>
              <a:rPr lang="nb-NO" sz="1100" i="1" dirty="0" err="1"/>
              <a:t>visualizations</a:t>
            </a:r>
            <a:r>
              <a:rPr lang="nb-NO" sz="1100" i="1" dirty="0"/>
              <a:t>. Journal </a:t>
            </a:r>
            <a:r>
              <a:rPr lang="nb-NO" sz="1100" i="1" dirty="0" err="1"/>
              <a:t>of</a:t>
            </a:r>
            <a:r>
              <a:rPr lang="nb-NO" sz="1100" i="1" dirty="0"/>
              <a:t> </a:t>
            </a:r>
            <a:r>
              <a:rPr lang="nb-NO" sz="1100" i="1" dirty="0" err="1"/>
              <a:t>the</a:t>
            </a:r>
            <a:r>
              <a:rPr lang="nb-NO" sz="1100" i="1" dirty="0"/>
              <a:t> Association for Information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71805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919</Words>
  <Application>Microsoft Macintosh PowerPoint</Application>
  <PresentationFormat>Widescreen</PresentationFormat>
  <Paragraphs>116</Paragraphs>
  <Slides>18</Slides>
  <Notes>10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Office-tema</vt:lpstr>
      <vt:lpstr>From conceptual models to implementations</vt:lpstr>
      <vt:lpstr>The purpose of models</vt:lpstr>
      <vt:lpstr>In contrast</vt:lpstr>
      <vt:lpstr>Implementing conceptual models</vt:lpstr>
      <vt:lpstr>How do we know the quality of a model?</vt:lpstr>
      <vt:lpstr>Search interfaces</vt:lpstr>
      <vt:lpstr>LRM and the grouping of results</vt:lpstr>
      <vt:lpstr>Different models give different graphs</vt:lpstr>
      <vt:lpstr>Exploring WEMI search and display </vt:lpstr>
      <vt:lpstr>Hierarchical displays</vt:lpstr>
      <vt:lpstr>What entity type to display?</vt:lpstr>
      <vt:lpstr>Expression centric displays</vt:lpstr>
      <vt:lpstr>Content vs. carrier</vt:lpstr>
      <vt:lpstr>Do LRM-based result listings match user needs?</vt:lpstr>
      <vt:lpstr>But also cases of "good" match with LRM</vt:lpstr>
      <vt:lpstr>PowerPoint-presentasjon</vt:lpstr>
      <vt:lpstr>The entity-based user experience</vt:lpstr>
      <vt:lpstr>Still much to learn and explore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Trond Aalberg</dc:creator>
  <cp:lastModifiedBy>Trond Aalberg</cp:lastModifiedBy>
  <cp:revision>3</cp:revision>
  <dcterms:created xsi:type="dcterms:W3CDTF">2024-10-13T09:58:28Z</dcterms:created>
  <dcterms:modified xsi:type="dcterms:W3CDTF">2024-10-22T14:55:56Z</dcterms:modified>
</cp:coreProperties>
</file>